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95" d="100"/>
          <a:sy n="95" d="100"/>
        </p:scale>
        <p:origin x="92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3A545-6FC7-488E-AD0B-B7779B95ADE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FD36D-C755-4769-89F2-6E41E55F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37" tIns="46556" rIns="93137" bIns="4655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FD36D-C755-4769-89F2-6E41E55FFC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2" name="Google Shape;1862;p8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37" tIns="46556" rIns="93137" bIns="4655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63" name="Google Shape;1863;p8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37" tIns="46556" rIns="93137" bIns="46556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5F70B-C9FC-6507-5C3B-1506F4273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CD2350-33F2-B58B-124A-E1D37EF09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D7C1A6-C5D2-8B5B-5B9E-99D1865C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D946AE-01ED-5BA2-53AA-074EB2DC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D3F240-6A5D-C364-DC7E-0711C1AC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3D563-BB1E-85A3-F6DB-7972F51D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8B8EC2-891C-BDDF-E2EB-282AC4BA2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A71BCB-5B6B-C591-0E12-7D11D0D7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C77807-8B5C-3D06-1F58-031458F6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109AE7-1360-39A9-993A-35BF42F6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682818-C1FD-679D-8DF4-8631745AA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210C77-967F-A74D-CE06-22E157CFE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E4C37F-40A1-D7E7-C1C1-A8D4955C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69B7E7-EB13-CBF0-46BE-063B36E8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1FBF6C-B443-4992-004A-C4DAD432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856FB-10C5-9B30-A139-99EB3EB4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ABC45A-4C9C-81EC-9C8A-72C529B25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4A9300-79C7-C30A-CB42-4ACF003D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9E5E87-1FE2-23F6-928F-BC451C92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677531-0922-7984-336E-888A3AAC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CF851F-5A24-855D-03EB-AB2F9BE5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1B82BF-2ACB-2554-071D-3EACDE1F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A5A4B3-C384-774F-24B4-D31D6B1C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C1382F-6101-FA93-7CA8-113FBEE6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39A890-D59F-381E-83AD-5002E376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7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2010AD-4A48-38B4-575F-4E88EC29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D62A7A-F6C5-1641-98D5-88338137C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3D519B-8354-C8F3-0151-2597B5EC7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053325-9EA7-C2BA-72A2-012F95C5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F93A6D-B3A7-1857-3728-90D519E9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97BF94-61EF-6F7D-E873-FF40E29A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93FF7-6EE3-91CC-FB28-1C3CB833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21D793-4DE6-2721-1673-DA1DEE75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26304C0-A1B5-FE68-EAB4-B2008A39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D617D5C-1507-193E-29D1-9388002B6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0368EF-7283-C655-7C3A-80F8FCD82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DD31DB9-E8E7-376A-67BF-6F7B991F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D760E22-85B8-9E8D-42F0-4634E187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766CA6-C444-DBCE-9706-8DABCD6D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6A7455-DA62-68DB-CE1D-EDE2A60A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7C53D70-6030-027A-ECC4-521C05BD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7309838-B3CF-F8A3-9FC9-C3C26F29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807338-2BF6-09C8-43F9-8A03B1CA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9028D7-63C7-DB32-DD04-2643BAEB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54D36F9-51A0-8515-CD68-C021EEB8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8CF46A-E595-B8D5-7CB3-EFBCF98A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F1E9E5-7214-0B0F-2B7F-67B24701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E92225-309F-DC65-4222-A5710F3F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FFEA68-332F-2774-4E8D-536BD1614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BAA34C-CC5D-54BF-1800-B092E999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6DEC6F-6AA2-C774-E666-53EED9DB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C05320-A905-71F6-1D19-BEA4C87E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E0987A-C9A2-263E-1868-F8E3359C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EA1755-E047-3C20-15AB-BEC6CB504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1FB3AF-3A3D-2764-76CD-8BD2F16D1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D5EE5B-61FA-7C51-7904-32BBFC0F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E204E9-4873-D0DA-86B4-C68E3158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8F288F-0DD6-FE83-267A-48938833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8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B11728B-4E7F-B154-2868-E1D21F29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FE3963-D4E2-BE15-ADEC-372D3471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C1C70C-B22A-627B-81C2-AACBD1042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29848A-DB06-2C0C-83C0-DDB180865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833932-81E7-1E4C-0641-BEDBFAD8F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2263804" y="3869435"/>
            <a:ext cx="541895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Headquartered in Korea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Registered in Republic of Palau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206" y="3949337"/>
            <a:ext cx="1317698" cy="4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99485">
            <a:off x="902462" y="1705222"/>
            <a:ext cx="2349834" cy="153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60960"/>
            <a:ext cx="12181174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077379" y="2712311"/>
            <a:ext cx="845153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West Pacific Airways</a:t>
            </a:r>
            <a:endParaRPr sz="6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0A08E-3130-4800-3783-E8179A3D07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4814" b="26744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B27C7B6-8D30-EB97-AE68-080137F8A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PALAU AIRLINES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d.b.a.</a:t>
            </a:r>
            <a:r>
              <a:rPr lang="ko-KR" altLang="en-US">
                <a:solidFill>
                  <a:srgbClr val="FFFFFF"/>
                </a:solidFill>
              </a:rPr>
              <a:t> </a:t>
            </a:r>
            <a:r>
              <a:rPr lang="en-US" altLang="ko-KR">
                <a:solidFill>
                  <a:srgbClr val="FFFFFF"/>
                </a:solidFill>
              </a:rPr>
              <a:t>West Pacific Air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A66111-387C-A313-F03A-5B1F527D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PALAU AIRLINES AND WEST PACIFIC AIR is the registered trademarks of Airlines of the Republic of Palau</a:t>
            </a:r>
          </a:p>
        </p:txBody>
      </p:sp>
    </p:spTree>
    <p:extLst>
      <p:ext uri="{BB962C8B-B14F-4D97-AF65-F5344CB8AC3E}">
        <p14:creationId xmlns:p14="http://schemas.microsoft.com/office/powerpoint/2010/main" val="264893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빈 비행기 좌석">
            <a:extLst>
              <a:ext uri="{FF2B5EF4-FFF2-40B4-BE49-F238E27FC236}">
                <a16:creationId xmlns:a16="http://schemas.microsoft.com/office/drawing/2014/main" id="{C6E5576C-4BBC-25FD-533C-BD9F06040A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13" b="9818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74B9C39-F949-84E2-642B-EB795DBA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PALAU AIRLINES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21E4B4-6193-9D12-3140-2C7FA8B3D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4873752"/>
            <a:ext cx="4023360" cy="12070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AIR SERVICE WILL START IN 2</a:t>
            </a:r>
            <a:r>
              <a:rPr lang="en-US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HALF OF 2026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6FA5D-0A60-D1C1-2E20-FF4B5CCF1FB0}"/>
              </a:ext>
            </a:extLst>
          </p:cNvPr>
          <p:cNvSpPr txBox="1"/>
          <p:nvPr/>
        </p:nvSpPr>
        <p:spPr>
          <a:xfrm>
            <a:off x="5475598" y="70593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808080"/>
                </a:highlight>
              </a:rPr>
              <a:t>Registered in Republic of Palau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E4063-102D-81B6-AB72-47D783053192}"/>
              </a:ext>
            </a:extLst>
          </p:cNvPr>
          <p:cNvSpPr txBox="1"/>
          <p:nvPr/>
        </p:nvSpPr>
        <p:spPr>
          <a:xfrm>
            <a:off x="5475598" y="125135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808080"/>
                </a:highlight>
              </a:rPr>
              <a:t>AIR SERVICES will begin at 2</a:t>
            </a:r>
            <a:r>
              <a:rPr lang="en-US" sz="2000" baseline="30000" dirty="0">
                <a:highlight>
                  <a:srgbClr val="808080"/>
                </a:highlight>
              </a:rPr>
              <a:t>nd</a:t>
            </a:r>
            <a:r>
              <a:rPr lang="en-US" sz="2000" dirty="0">
                <a:highlight>
                  <a:srgbClr val="808080"/>
                </a:highlight>
              </a:rPr>
              <a:t> half of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9F80D-2BC0-0B64-9EA4-2C3CE5C7F9BD}"/>
              </a:ext>
            </a:extLst>
          </p:cNvPr>
          <p:cNvSpPr txBox="1"/>
          <p:nvPr/>
        </p:nvSpPr>
        <p:spPr>
          <a:xfrm>
            <a:off x="5475597" y="1881273"/>
            <a:ext cx="656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808080"/>
                </a:highlight>
              </a:rPr>
              <a:t>First destinations will be </a:t>
            </a:r>
            <a:r>
              <a:rPr lang="en-US" altLang="ko-KR" sz="2000" dirty="0" err="1">
                <a:highlight>
                  <a:srgbClr val="808080"/>
                </a:highlight>
              </a:rPr>
              <a:t>incheon</a:t>
            </a:r>
            <a:r>
              <a:rPr lang="ko-KR" altLang="en-US" sz="2000" dirty="0">
                <a:highlight>
                  <a:srgbClr val="808080"/>
                </a:highlight>
              </a:rPr>
              <a:t> </a:t>
            </a:r>
            <a:r>
              <a:rPr lang="en-US" altLang="ko-KR" sz="2000" dirty="0">
                <a:highlight>
                  <a:srgbClr val="808080"/>
                </a:highlight>
              </a:rPr>
              <a:t>Airport in Seoul, Korea</a:t>
            </a:r>
            <a:endParaRPr lang="en-US" sz="2000" dirty="0">
              <a:highlight>
                <a:srgbClr val="80808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E42A1-CF67-5D45-5DD8-0495E70032FA}"/>
              </a:ext>
            </a:extLst>
          </p:cNvPr>
          <p:cNvSpPr txBox="1"/>
          <p:nvPr/>
        </p:nvSpPr>
        <p:spPr>
          <a:xfrm>
            <a:off x="5475598" y="2426694"/>
            <a:ext cx="624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808080"/>
                </a:highlight>
              </a:rPr>
              <a:t>Tokyo Narita and Taipei will follow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3B8797-DCCE-F504-7E1D-5837E02B8AD2}"/>
              </a:ext>
            </a:extLst>
          </p:cNvPr>
          <p:cNvSpPr txBox="1"/>
          <p:nvPr/>
        </p:nvSpPr>
        <p:spPr>
          <a:xfrm>
            <a:off x="5475598" y="2972115"/>
            <a:ext cx="624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808080"/>
                </a:highlight>
              </a:rPr>
              <a:t>Cairns, </a:t>
            </a:r>
            <a:r>
              <a:rPr lang="en-US" sz="2000" dirty="0" err="1">
                <a:highlight>
                  <a:srgbClr val="808080"/>
                </a:highlight>
              </a:rPr>
              <a:t>Singapre</a:t>
            </a:r>
            <a:r>
              <a:rPr lang="en-US" sz="2000" dirty="0">
                <a:highlight>
                  <a:srgbClr val="808080"/>
                </a:highlight>
              </a:rPr>
              <a:t>, Manila &amp; Guam will be added later</a:t>
            </a:r>
          </a:p>
        </p:txBody>
      </p:sp>
    </p:spTree>
    <p:extLst>
      <p:ext uri="{BB962C8B-B14F-4D97-AF65-F5344CB8AC3E}">
        <p14:creationId xmlns:p14="http://schemas.microsoft.com/office/powerpoint/2010/main" val="2936741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C87680-96AD-0C97-4D3D-347A16FA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266" y="719452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 dirty="0"/>
              <a:t>PALAU AIRLINES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2AD5C5-B6B5-BA93-0C18-50C8D936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MID TERM PLAN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Will start as a Full-Service Carrier with Business Class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Will actively seek Code-sharing with other airlines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Runway extension or building a new airport in </a:t>
            </a:r>
            <a:r>
              <a:rPr lang="en-US" sz="1700" dirty="0" err="1"/>
              <a:t>Babeldaob</a:t>
            </a:r>
            <a:r>
              <a:rPr lang="en-US" sz="1700" dirty="0"/>
              <a:t> will enable us to utilize widebody aircrafts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Incheon Airport will be our 2</a:t>
            </a:r>
            <a:r>
              <a:rPr lang="en-US" sz="1700" baseline="30000" dirty="0"/>
              <a:t>nd</a:t>
            </a:r>
            <a:r>
              <a:rPr lang="en-US" sz="1700" dirty="0"/>
              <a:t> Hub by 2030</a:t>
            </a:r>
          </a:p>
        </p:txBody>
      </p:sp>
      <p:pic>
        <p:nvPicPr>
          <p:cNvPr id="5" name="Picture 4" descr="타맥 도로의 비행기">
            <a:extLst>
              <a:ext uri="{FF2B5EF4-FFF2-40B4-BE49-F238E27FC236}">
                <a16:creationId xmlns:a16="http://schemas.microsoft.com/office/drawing/2014/main" id="{6B476705-40EA-901C-C9DC-1DAA901A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91" r="15358" b="-1"/>
          <a:stretch>
            <a:fillRect/>
          </a:stretch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4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44E473-038A-42BC-8CEF-29F58E3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PALAU AIRLINES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840493-0F7B-E371-D148-7739610D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FOR PASSENGERS FROM AMERICAS OR EUROPE</a:t>
            </a:r>
          </a:p>
          <a:p>
            <a:r>
              <a:rPr lang="en-US" sz="1700" dirty="0"/>
              <a:t>YOU MAY FLY TO KOREA FROM VARIOUS POINTS IN AMERICAS OR EUROPE VIA ANY AIRLINES FLYING INTO SEOUL- INCHEON AIRPORT</a:t>
            </a:r>
          </a:p>
          <a:p>
            <a:r>
              <a:rPr lang="en-US" sz="1700" dirty="0"/>
              <a:t> THEN YOU CAN TRANSFER TO PALAU AIRLINES FLIGHTS GOING DIRECT TO PALAU</a:t>
            </a:r>
          </a:p>
          <a:p>
            <a:r>
              <a:rPr lang="en-US" sz="1700" dirty="0"/>
              <a:t>FOR YOUR CONVENIENCE, WE WILL SOON CODESHARE WITH ONE OR TWO OF THE LONGHAUL CARRIERS</a:t>
            </a:r>
          </a:p>
        </p:txBody>
      </p:sp>
      <p:pic>
        <p:nvPicPr>
          <p:cNvPr id="5" name="Picture 4" descr="일몰의 항공기 날개">
            <a:extLst>
              <a:ext uri="{FF2B5EF4-FFF2-40B4-BE49-F238E27FC236}">
                <a16:creationId xmlns:a16="http://schemas.microsoft.com/office/drawing/2014/main" id="{D70E6282-F3B3-93E3-AB33-277074BA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68" r="14348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38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22A96D-525F-BC39-F11B-DD9F678F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58" y="722693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dirty="0"/>
              <a:t>PALAU AIRLINES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7171EB-1548-5E6B-9E63-843F8B7B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FOR PASSENGERS FROM VARIOUS CITIES IN THE SOUTH EAST AISA, CHINA OR RUSSIA</a:t>
            </a:r>
          </a:p>
          <a:p>
            <a:r>
              <a:rPr lang="en-US" sz="1800" dirty="0"/>
              <a:t>YOU MAY TRANSFER FLIGHTS AT SEOUL INCHEON, TOKYO NARITA, OR TAIPEI GOING INTO PALAU</a:t>
            </a:r>
          </a:p>
          <a:p>
            <a:r>
              <a:rPr lang="en-US" sz="1800" dirty="0"/>
              <a:t>WE WILL ALSO BEGIN CODEESHARING WITH VARIOUS ASIAN CARRIERS</a:t>
            </a:r>
          </a:p>
        </p:txBody>
      </p:sp>
      <p:pic>
        <p:nvPicPr>
          <p:cNvPr id="5" name="Picture 4" descr="주차된 비행기의 항공 사진">
            <a:extLst>
              <a:ext uri="{FF2B5EF4-FFF2-40B4-BE49-F238E27FC236}">
                <a16:creationId xmlns:a16="http://schemas.microsoft.com/office/drawing/2014/main" id="{6FE4D269-A0FD-6A2C-1801-AD361C153F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82" r="39941" b="-1"/>
          <a:stretch>
            <a:fillRect/>
          </a:stretch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9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80"/>
          <p:cNvSpPr/>
          <p:nvPr/>
        </p:nvSpPr>
        <p:spPr>
          <a:xfrm>
            <a:off x="2554838" y="0"/>
            <a:ext cx="963716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6" name="Google Shape;186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53" y="336430"/>
            <a:ext cx="186835" cy="20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67" name="Google Shape;1867;p80"/>
          <p:cNvSpPr txBox="1"/>
          <p:nvPr/>
        </p:nvSpPr>
        <p:spPr>
          <a:xfrm>
            <a:off x="6903165" y="2190056"/>
            <a:ext cx="19236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Jet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8" name="Google Shape;1868;p80" descr="거 대 한 비행기 날개 부근에 서 있는 지상 조업 승무원 공항에 대한 스톡 사진 및 기타 이미지 - 공항, 수리, 인적 자원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0053" y="111522"/>
            <a:ext cx="3177091" cy="197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Google Shape;1869;p80" descr="상부에서 엔진을 검사하는 항공기 정비사 기계공에 대한 스톡 사진 및 기타 이미지 - 기계공, 남자, 비즈니스 제트기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8584" y="106884"/>
            <a:ext cx="2971799" cy="198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Google Shape;1870;p80" descr="新鮮・出来たて・お得。店内の厨房で毎日手作りする日系スーパーの心意気。 | 大人のハワイ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99580" y="81793"/>
            <a:ext cx="3045620" cy="203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1" name="Google Shape;1871;p80" descr="항공급유사진에 대한 이미지 결과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4014" y="2173912"/>
            <a:ext cx="3164210" cy="24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2" name="Google Shape;1872;p80" descr="ㅔ걒ㅁㅅㄷ ㅓㄷㅅ에 대한 이미지 결과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67056" y="2192094"/>
            <a:ext cx="2971799" cy="238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3" name="Google Shape;1873;p80" descr="보트투어사진에 대한 이미지 결과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52432" y="2190056"/>
            <a:ext cx="3076575" cy="238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Google Shape;1874;p80" descr="스킨스쿠버에 대한 이미지 결과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72934" y="4689379"/>
            <a:ext cx="3164209" cy="210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Google Shape;1875;p80" descr="The World's Most Thrilling Zip Line Experience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55240" y="4689378"/>
            <a:ext cx="2983615" cy="20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Google Shape;1876;p80" descr="pink jeep tour에 대한 이미지 결과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56951" y="4689378"/>
            <a:ext cx="3088249" cy="2091454"/>
          </a:xfrm>
          <a:prstGeom prst="rect">
            <a:avLst/>
          </a:prstGeom>
          <a:noFill/>
          <a:ln>
            <a:noFill/>
          </a:ln>
        </p:spPr>
      </p:pic>
      <p:sp>
        <p:nvSpPr>
          <p:cNvPr id="1877" name="Google Shape;1877;p80"/>
          <p:cNvSpPr txBox="1"/>
          <p:nvPr/>
        </p:nvSpPr>
        <p:spPr>
          <a:xfrm>
            <a:off x="2660053" y="1811632"/>
            <a:ext cx="1006294" cy="309310"/>
          </a:xfrm>
          <a:prstGeom prst="rect">
            <a:avLst/>
          </a:prstGeom>
          <a:gradFill>
            <a:gsLst>
              <a:gs pos="0">
                <a:schemeClr val="dk1"/>
              </a:gs>
              <a:gs pos="49700">
                <a:srgbClr val="000000"/>
              </a:gs>
              <a:gs pos="100000">
                <a:srgbClr val="000000">
                  <a:alpha val="1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Ground Handling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80"/>
          <p:cNvSpPr txBox="1"/>
          <p:nvPr/>
        </p:nvSpPr>
        <p:spPr>
          <a:xfrm>
            <a:off x="5939701" y="1768350"/>
            <a:ext cx="1835400" cy="307800"/>
          </a:xfrm>
          <a:prstGeom prst="rect">
            <a:avLst/>
          </a:prstGeom>
          <a:gradFill>
            <a:gsLst>
              <a:gs pos="0">
                <a:schemeClr val="dk1"/>
              </a:gs>
              <a:gs pos="49700">
                <a:srgbClr val="000000"/>
              </a:gs>
              <a:gs pos="100000">
                <a:srgbClr val="000000">
                  <a:alpha val="1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Maintenance Services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80"/>
          <p:cNvSpPr txBox="1"/>
          <p:nvPr/>
        </p:nvSpPr>
        <p:spPr>
          <a:xfrm>
            <a:off x="9010150" y="1811525"/>
            <a:ext cx="2174100" cy="307800"/>
          </a:xfrm>
          <a:prstGeom prst="rect">
            <a:avLst/>
          </a:prstGeom>
          <a:gradFill>
            <a:gsLst>
              <a:gs pos="0">
                <a:schemeClr val="dk1"/>
              </a:gs>
              <a:gs pos="49700">
                <a:srgbClr val="000000"/>
              </a:gs>
              <a:gs pos="100000">
                <a:srgbClr val="000000">
                  <a:alpha val="1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In-Flight Meal Services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80"/>
          <p:cNvSpPr txBox="1"/>
          <p:nvPr/>
        </p:nvSpPr>
        <p:spPr>
          <a:xfrm>
            <a:off x="2621809" y="4367909"/>
            <a:ext cx="1041157" cy="261637"/>
          </a:xfrm>
          <a:prstGeom prst="rect">
            <a:avLst/>
          </a:prstGeom>
          <a:gradFill>
            <a:gsLst>
              <a:gs pos="0">
                <a:schemeClr val="dk1"/>
              </a:gs>
              <a:gs pos="49700">
                <a:srgbClr val="000000"/>
              </a:gs>
              <a:gs pos="100000">
                <a:srgbClr val="000000">
                  <a:alpha val="1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Refueling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80"/>
          <p:cNvSpPr txBox="1"/>
          <p:nvPr/>
        </p:nvSpPr>
        <p:spPr>
          <a:xfrm>
            <a:off x="5868678" y="4156800"/>
            <a:ext cx="2404800" cy="406800"/>
          </a:xfrm>
          <a:prstGeom prst="rect">
            <a:avLst/>
          </a:prstGeom>
          <a:gradFill>
            <a:gsLst>
              <a:gs pos="0">
                <a:schemeClr val="dk1"/>
              </a:gs>
              <a:gs pos="49700">
                <a:srgbClr val="000000"/>
              </a:gs>
              <a:gs pos="100000">
                <a:srgbClr val="000000">
                  <a:alpha val="1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Jet &amp; Chartered Services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80"/>
          <p:cNvSpPr txBox="1"/>
          <p:nvPr/>
        </p:nvSpPr>
        <p:spPr>
          <a:xfrm>
            <a:off x="8939597" y="4284332"/>
            <a:ext cx="1322335" cy="303280"/>
          </a:xfrm>
          <a:prstGeom prst="rect">
            <a:avLst/>
          </a:prstGeom>
          <a:gradFill>
            <a:gsLst>
              <a:gs pos="0">
                <a:schemeClr val="dk1"/>
              </a:gs>
              <a:gs pos="49700">
                <a:srgbClr val="000000"/>
              </a:gs>
              <a:gs pos="100000">
                <a:srgbClr val="000000">
                  <a:alpha val="1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Boat Tour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80"/>
          <p:cNvSpPr txBox="1"/>
          <p:nvPr/>
        </p:nvSpPr>
        <p:spPr>
          <a:xfrm>
            <a:off x="2601617" y="6519377"/>
            <a:ext cx="1488427" cy="283969"/>
          </a:xfrm>
          <a:prstGeom prst="rect">
            <a:avLst/>
          </a:prstGeom>
          <a:gradFill>
            <a:gsLst>
              <a:gs pos="0">
                <a:schemeClr val="dk1"/>
              </a:gs>
              <a:gs pos="49700">
                <a:srgbClr val="000000"/>
              </a:gs>
              <a:gs pos="100000">
                <a:srgbClr val="000000">
                  <a:alpha val="1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Skin Scuba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80"/>
          <p:cNvSpPr txBox="1"/>
          <p:nvPr/>
        </p:nvSpPr>
        <p:spPr>
          <a:xfrm>
            <a:off x="5883944" y="6487796"/>
            <a:ext cx="936109" cy="307777"/>
          </a:xfrm>
          <a:prstGeom prst="rect">
            <a:avLst/>
          </a:prstGeom>
          <a:gradFill>
            <a:gsLst>
              <a:gs pos="0">
                <a:schemeClr val="dk1"/>
              </a:gs>
              <a:gs pos="49700">
                <a:srgbClr val="000000"/>
              </a:gs>
              <a:gs pos="100000">
                <a:srgbClr val="000000">
                  <a:alpha val="1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Zipline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80"/>
          <p:cNvSpPr txBox="1"/>
          <p:nvPr/>
        </p:nvSpPr>
        <p:spPr>
          <a:xfrm>
            <a:off x="9010151" y="6487796"/>
            <a:ext cx="1876354" cy="307777"/>
          </a:xfrm>
          <a:prstGeom prst="rect">
            <a:avLst/>
          </a:prstGeom>
          <a:gradFill>
            <a:gsLst>
              <a:gs pos="0">
                <a:schemeClr val="dk1"/>
              </a:gs>
              <a:gs pos="49700">
                <a:srgbClr val="000000"/>
              </a:gs>
              <a:gs pos="100000">
                <a:srgbClr val="000000">
                  <a:alpha val="1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Jungle Jeep Tour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80"/>
          <p:cNvSpPr txBox="1"/>
          <p:nvPr/>
        </p:nvSpPr>
        <p:spPr>
          <a:xfrm>
            <a:off x="489566" y="468388"/>
            <a:ext cx="2018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Miscellaneous Business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Explore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80"/>
          <p:cNvSpPr/>
          <p:nvPr/>
        </p:nvSpPr>
        <p:spPr>
          <a:xfrm>
            <a:off x="46173" y="0"/>
            <a:ext cx="2500856" cy="68580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0" name="Google Shape;1890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53" y="336430"/>
            <a:ext cx="186835" cy="20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80"/>
          <p:cNvSpPr txBox="1"/>
          <p:nvPr/>
        </p:nvSpPr>
        <p:spPr>
          <a:xfrm>
            <a:off x="74640" y="468388"/>
            <a:ext cx="3328200" cy="1785064"/>
          </a:xfrm>
          <a:prstGeom prst="rect">
            <a:avLst/>
          </a:prstGeom>
          <a:noFill/>
          <a:ln>
            <a:noFill/>
          </a:ln>
          <a:effectLst>
            <a:outerShdw blurRad="533400" dist="50800" dir="5400000" algn="ctr" rotWithShape="0">
              <a:schemeClr val="lt1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200" dirty="0" err="1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Miscellinous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 Services in Palau</a:t>
            </a:r>
            <a:endParaRPr sz="1100" b="0" i="0" u="none" strike="noStrike" cap="none" dirty="0">
              <a:solidFill>
                <a:srgbClr val="000000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1892" name="Google Shape;1892;p80" descr="로고이(가) 표시된 사진&#10;&#10;자동 생성된 설명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010" y="4332021"/>
            <a:ext cx="449583" cy="43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271</Words>
  <Application>Microsoft Office PowerPoint</Application>
  <PresentationFormat>와이드스크린</PresentationFormat>
  <Paragraphs>42</Paragraphs>
  <Slides>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Nanum Gothic</vt:lpstr>
      <vt:lpstr>Aptos</vt:lpstr>
      <vt:lpstr>Aptos Display</vt:lpstr>
      <vt:lpstr>Arial</vt:lpstr>
      <vt:lpstr>Office 테마</vt:lpstr>
      <vt:lpstr>PowerPoint 프레젠테이션</vt:lpstr>
      <vt:lpstr>PALAU AIRLINES d.b.a. West Pacific Air</vt:lpstr>
      <vt:lpstr>PALAU AIRLINES</vt:lpstr>
      <vt:lpstr>PALAU AIRLINES</vt:lpstr>
      <vt:lpstr>PALAU AIRLINES</vt:lpstr>
      <vt:lpstr>PALAU AIRLINES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Hamcha Hahm</dc:creator>
  <cp:lastModifiedBy>Hamcha Hahm</cp:lastModifiedBy>
  <cp:revision>3</cp:revision>
  <dcterms:created xsi:type="dcterms:W3CDTF">2025-11-10T04:46:46Z</dcterms:created>
  <dcterms:modified xsi:type="dcterms:W3CDTF">2025-11-11T03:40:12Z</dcterms:modified>
</cp:coreProperties>
</file>